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7" r:id="rId1"/>
    <p:sldMasterId id="2147484059" r:id="rId2"/>
  </p:sldMasterIdLst>
  <p:notesMasterIdLst>
    <p:notesMasterId r:id="rId7"/>
  </p:notesMasterIdLst>
  <p:sldIdLst>
    <p:sldId id="349" r:id="rId3"/>
    <p:sldId id="352" r:id="rId4"/>
    <p:sldId id="353" r:id="rId5"/>
    <p:sldId id="351" r:id="rId6"/>
  </p:sldIdLst>
  <p:sldSz cx="9144000" cy="6858000" type="screen4x3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66"/>
    <a:srgbClr val="00CC00"/>
    <a:srgbClr val="FEDAFF"/>
    <a:srgbClr val="CB0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954" autoAdjust="0"/>
  </p:normalViewPr>
  <p:slideViewPr>
    <p:cSldViewPr>
      <p:cViewPr>
        <p:scale>
          <a:sx n="106" d="100"/>
          <a:sy n="106" d="100"/>
        </p:scale>
        <p:origin x="-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ru-RU" sz="1800" dirty="0"/>
              <a:t>Доходы </a:t>
            </a:r>
            <a:r>
              <a:rPr lang="ru-RU" sz="1800" dirty="0" smtClean="0"/>
              <a:t>бюджета Фонда </a:t>
            </a:r>
            <a:r>
              <a:rPr lang="ru-RU" sz="1800" dirty="0"/>
              <a:t>ОМС </a:t>
            </a:r>
            <a:r>
              <a:rPr lang="ru-RU" sz="1800" dirty="0" smtClean="0"/>
              <a:t>2015-2018гг </a:t>
            </a:r>
            <a:r>
              <a:rPr lang="ru-RU" sz="1800" dirty="0"/>
              <a:t>(млн.руб.)</a:t>
            </a:r>
          </a:p>
        </c:rich>
      </c:tx>
      <c:layout>
        <c:manualLayout>
          <c:xMode val="edge"/>
          <c:yMode val="edge"/>
          <c:x val="0.14100368604586141"/>
          <c:y val="2.222222222222228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03930487266665"/>
          <c:y val="0.22888888888888922"/>
          <c:w val="0.86882428035082904"/>
          <c:h val="0.6451449402158084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Фонда ОМС на ТПОМС  2015-2017гг (млн.руб.)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259,6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22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809,1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29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066,9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gradFill rotWithShape="1">
                <a:gsLst>
                  <a:gs pos="0">
                    <a:schemeClr val="accent1">
                      <a:shade val="63000"/>
                      <a:satMod val="165000"/>
                    </a:schemeClr>
                  </a:gs>
                  <a:gs pos="30000">
                    <a:schemeClr val="accent1">
                      <a:shade val="58000"/>
                      <a:satMod val="165000"/>
                    </a:schemeClr>
                  </a:gs>
                  <a:gs pos="75000">
                    <a:schemeClr val="accent1">
                      <a:shade val="30000"/>
                      <a:satMod val="175000"/>
                    </a:schemeClr>
                  </a:gs>
                  <a:gs pos="100000">
                    <a:schemeClr val="accent1">
                      <a:shade val="15000"/>
                      <a:satMod val="175000"/>
                    </a:schemeClr>
                  </a:gs>
                </a:gsLst>
                <a:path path="circle">
                  <a:fillToRect l="5000" t="100000" r="120000" b="10000"/>
                </a:path>
              </a:gradFill>
              <a:ln>
                <a:noFill/>
              </a:ln>
              <a:effectLst>
                <a:outerShdw blurRad="50800" dist="20000" dir="5400000" rotWithShape="0">
                  <a:srgbClr val="000000">
                    <a:alpha val="4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0"/>
                </a:lightRig>
              </a:scene3d>
              <a:sp3d>
                <a:bevelT w="47625" h="69850"/>
                <a:contourClr>
                  <a:schemeClr val="lt1"/>
                </a:contourClr>
              </a:sp3d>
            </c:spPr>
            <c:txPr>
              <a:bodyPr/>
              <a:lstStyle/>
              <a:p>
                <a: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22259.599999999959</c:v>
                </c:pt>
                <c:pt idx="1">
                  <c:v>22809.1</c:v>
                </c:pt>
                <c:pt idx="2" formatCode="#,##0.0">
                  <c:v>24198.6</c:v>
                </c:pt>
                <c:pt idx="3" formatCode="0.0">
                  <c:v>29066.9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5191680"/>
        <c:axId val="85291776"/>
        <c:axId val="0"/>
      </c:bar3DChart>
      <c:catAx>
        <c:axId val="85191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ru-RU"/>
          </a:p>
        </c:txPr>
        <c:crossAx val="85291776"/>
        <c:crosses val="autoZero"/>
        <c:auto val="1"/>
        <c:lblAlgn val="ctr"/>
        <c:lblOffset val="100"/>
        <c:noMultiLvlLbl val="0"/>
      </c:catAx>
      <c:valAx>
        <c:axId val="85291776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85191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0.25831</cdr:x>
      <cdr:y>0.35544</cdr:y>
    </cdr:from>
    <cdr:to>
      <cdr:x>0.43556</cdr:x>
      <cdr:y>0.46731</cdr:y>
    </cdr:to>
    <cdr:sp macro="" textlink="">
      <cdr:nvSpPr>
        <cdr:cNvPr id="2" name="Выгнутая вверх стрелка 1"/>
        <cdr:cNvSpPr/>
      </cdr:nvSpPr>
      <cdr:spPr>
        <a:xfrm xmlns:a="http://schemas.openxmlformats.org/drawingml/2006/main" rot="21242696">
          <a:off x="2159041" y="1218824"/>
          <a:ext cx="1481509" cy="383606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0.7094</cdr:x>
      <cdr:y>0.16667</cdr:y>
    </cdr:from>
    <cdr:to>
      <cdr:x>0.90598</cdr:x>
      <cdr:y>0.25642</cdr:y>
    </cdr:to>
    <cdr:sp macro="" textlink="">
      <cdr:nvSpPr>
        <cdr:cNvPr id="4" name="TextBox 6"/>
        <cdr:cNvSpPr txBox="1"/>
      </cdr:nvSpPr>
      <cdr:spPr>
        <a:xfrm xmlns:a="http://schemas.openxmlformats.org/drawingml/2006/main">
          <a:off x="5929354" y="571504"/>
          <a:ext cx="1643074" cy="307777"/>
        </a:xfrm>
        <a:prstGeom xmlns:a="http://schemas.openxmlformats.org/drawingml/2006/main" prst="rect">
          <a:avLst/>
        </a:prstGeom>
        <a:gradFill xmlns:a="http://schemas.openxmlformats.org/drawingml/2006/main" rotWithShape="1">
          <a:gsLst>
            <a:gs pos="0">
              <a:srgbClr val="EA157A">
                <a:shade val="63000"/>
                <a:satMod val="165000"/>
              </a:srgbClr>
            </a:gs>
            <a:gs pos="30000">
              <a:srgbClr val="EA157A">
                <a:shade val="58000"/>
                <a:satMod val="165000"/>
              </a:srgbClr>
            </a:gs>
            <a:gs pos="75000">
              <a:srgbClr val="EA157A">
                <a:shade val="30000"/>
                <a:satMod val="175000"/>
              </a:srgbClr>
            </a:gs>
            <a:gs pos="100000">
              <a:srgbClr val="EA157A">
                <a:shade val="15000"/>
                <a:satMod val="175000"/>
              </a:srgbClr>
            </a:gs>
          </a:gsLst>
          <a:path path="circle">
            <a:fillToRect l="5000" t="100000" r="120000" b="10000"/>
          </a:path>
        </a:gradFill>
        <a:ln xmlns:a="http://schemas.openxmlformats.org/drawingml/2006/main">
          <a:noFill/>
        </a:ln>
        <a:effectLst xmlns:a="http://schemas.openxmlformats.org/drawingml/2006/main">
          <a:outerShdw blurRad="50800" dist="20000" dir="5400000" rotWithShape="0">
            <a:srgbClr val="000000">
              <a:alpha val="42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balanced" dir="t">
            <a:rot lat="0" lon="0" rev="0"/>
          </a:lightRig>
        </a:scene3d>
        <a:sp3d xmlns:a="http://schemas.openxmlformats.org/drawingml/2006/main">
          <a:bevelT w="47625" h="69850"/>
          <a:contourClr>
            <a:sysClr val="window" lastClr="FFFFFF"/>
          </a:contourClr>
        </a:sp3d>
      </cdr:spPr>
      <cdr:style>
        <a:lnRef xmlns:a="http://schemas.openxmlformats.org/drawingml/2006/main" idx="0">
          <a:schemeClr val="accent2"/>
        </a:lnRef>
        <a:fillRef xmlns:a="http://schemas.openxmlformats.org/drawingml/2006/main" idx="3">
          <a:schemeClr val="accent2"/>
        </a:fillRef>
        <a:effectRef xmlns:a="http://schemas.openxmlformats.org/drawingml/2006/main" idx="3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imes New Roman"/>
            </a:defRPr>
          </a:lvl9pPr>
        </a:lstStyle>
        <a:p xmlns:a="http://schemas.openxmlformats.org/drawingml/2006/main">
          <a:r>
            <a:rPr lang="ru-RU" sz="1400" dirty="0" smtClean="0"/>
            <a:t>+4 868,4 (20,1%) </a:t>
          </a:r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5300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5300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>
              <a:defRPr sz="1200"/>
            </a:lvl1pPr>
          </a:lstStyle>
          <a:p>
            <a:fld id="{B812663C-FEC2-4F8E-9D1F-EB3B9F44EC51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6" rIns="91430" bIns="4571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30" tIns="45716" rIns="91430" bIns="4571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08981"/>
            <a:ext cx="2944283" cy="495300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6" y="9408981"/>
            <a:ext cx="2944283" cy="495300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r">
              <a:defRPr sz="1200"/>
            </a:lvl1pPr>
          </a:lstStyle>
          <a:p>
            <a:fld id="{3B284DA5-3725-4DE6-ABE3-D5BF3A3EA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005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0D710-8512-4A07-A326-F8B48D481399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E9773-FC08-428F-ACE2-D981269C7E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717032"/>
            <a:ext cx="6829452" cy="2455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+mn-lt"/>
              </a:rPr>
              <a:t>Вступительное  слово </a:t>
            </a:r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/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Васильева Р.С.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Заместитель директора по финансам и экономике ТФОМС РС(Я)</a:t>
            </a:r>
            <a:endParaRPr lang="ru-RU" sz="3200" dirty="0">
              <a:latin typeface="+mn-lt"/>
            </a:endParaRPr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961" y="0"/>
            <a:ext cx="4167039" cy="3886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1052736"/>
            <a:ext cx="48636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Семинар</a:t>
            </a:r>
          </a:p>
          <a:p>
            <a:pPr algn="ctr"/>
            <a:r>
              <a:rPr lang="ru-RU" sz="4000" dirty="0" smtClean="0">
                <a:solidFill>
                  <a:srgbClr val="00CC00"/>
                </a:solidFill>
              </a:rPr>
              <a:t>«Экономика и финансы системы ОМС»</a:t>
            </a:r>
            <a:endParaRPr lang="ru-RU" sz="4000" dirty="0">
              <a:solidFill>
                <a:srgbClr val="00CC00"/>
              </a:solidFill>
            </a:endParaRPr>
          </a:p>
        </p:txBody>
      </p:sp>
      <p:pic>
        <p:nvPicPr>
          <p:cNvPr id="6" name="Picture 4" descr="эмблема1 ТФОМС коп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47664" cy="154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alpha val="60000"/>
              </a:schemeClr>
            </a:glow>
            <a:reflection blurRad="6350" stA="50000" endA="300" endPos="55500" dist="508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571480"/>
          <a:ext cx="8358246" cy="3429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Выгнутая вверх стрелка 4"/>
          <p:cNvSpPr/>
          <p:nvPr/>
        </p:nvSpPr>
        <p:spPr>
          <a:xfrm rot="20931070">
            <a:off x="6166203" y="1428541"/>
            <a:ext cx="1513008" cy="381092"/>
          </a:xfrm>
          <a:prstGeom prst="curved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786050" y="1500174"/>
            <a:ext cx="1222426" cy="30777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+ 549,5(2,5%)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714876" y="1285860"/>
            <a:ext cx="1428760" cy="30777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+1 389,5 (6,1%) </a:t>
            </a:r>
            <a:endParaRPr lang="ru-RU" sz="1400" dirty="0"/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785786" y="0"/>
            <a:ext cx="7572428" cy="600060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Основные итоги 2017 года.</a:t>
            </a:r>
            <a:endParaRPr lang="ru-RU" sz="3200" b="1" dirty="0">
              <a:latin typeface="+mn-lt"/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 rot="20931070">
            <a:off x="4593707" y="1651667"/>
            <a:ext cx="1604160" cy="381092"/>
          </a:xfrm>
          <a:prstGeom prst="curved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-1" y="4625960"/>
          <a:ext cx="9144001" cy="22320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032007"/>
                <a:gridCol w="1459873"/>
                <a:gridCol w="1440160"/>
                <a:gridCol w="1584176"/>
                <a:gridCol w="1296144"/>
                <a:gridCol w="1331641"/>
              </a:tblGrid>
              <a:tr h="321790">
                <a:tc rowSpan="2">
                  <a:txBody>
                    <a:bodyPr/>
                    <a:lstStyle/>
                    <a:p>
                      <a:pPr algn="ctr"/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</a:rPr>
                        <a:t>2017 год (ф.14)</a:t>
                      </a:r>
                      <a:endParaRPr lang="ru-RU" sz="1400" b="0" dirty="0">
                        <a:latin typeface="+mn-lt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2018 год</a:t>
                      </a:r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отклонение</a:t>
                      </a:r>
                      <a:endParaRPr lang="ru-RU" sz="1400" b="0" dirty="0">
                        <a:latin typeface="Cambria (Основной текст)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497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</a:rPr>
                        <a:t>потребность</a:t>
                      </a:r>
                      <a:endParaRPr lang="ru-RU" sz="14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утверждено 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</a:rPr>
                        <a:t>Рост </a:t>
                      </a:r>
                    </a:p>
                    <a:p>
                      <a:pPr algn="ctr"/>
                      <a:r>
                        <a:rPr lang="ru-RU" sz="1400" b="0" dirty="0" smtClean="0">
                          <a:latin typeface="+mn-lt"/>
                        </a:rPr>
                        <a:t>расходов по потребности</a:t>
                      </a:r>
                      <a:endParaRPr lang="ru-RU" sz="1400" b="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+mn-lt"/>
                        </a:rPr>
                        <a:t>Дефицит утвержденной</a:t>
                      </a:r>
                      <a:r>
                        <a:rPr lang="ru-RU" sz="1400" b="0" baseline="0" dirty="0" smtClean="0">
                          <a:latin typeface="+mn-lt"/>
                        </a:rPr>
                        <a:t> ТПОМС от потребности</a:t>
                      </a:r>
                      <a:endParaRPr lang="ru-RU" sz="1400" b="0" dirty="0">
                        <a:latin typeface="+mn-lt"/>
                      </a:endParaRPr>
                    </a:p>
                  </a:txBody>
                  <a:tcPr anchor="ctr"/>
                </a:tc>
              </a:tr>
              <a:tr h="3217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ФОТ с начислениями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15 957 421,1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23 196 518,9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19 033 745,0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7 239 097,80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4 162 773,9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217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Другие статьи расходов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7 316 418,5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9 208 453,6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8 748 409,2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1 892 035,10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+mn-lt"/>
                        </a:rPr>
                        <a:t>460 044,4</a:t>
                      </a:r>
                      <a:endParaRPr lang="ru-RU" sz="1400" dirty="0">
                        <a:latin typeface="+mn-lt"/>
                      </a:endParaRPr>
                    </a:p>
                  </a:txBody>
                  <a:tcPr anchor="ctr"/>
                </a:tc>
              </a:tr>
              <a:tr h="32179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</a:rPr>
                        <a:t>ИТОГО: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</a:rPr>
                        <a:t>23 273 839,6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</a:rPr>
                        <a:t>32 404 972,5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</a:rPr>
                        <a:t>27 782 154,2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9 131 132,90</a:t>
                      </a:r>
                    </a:p>
                  </a:txBody>
                  <a:tcPr marL="0" marR="0" marT="0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+mn-lt"/>
                        </a:rPr>
                        <a:t>4 622 818,3</a:t>
                      </a:r>
                      <a:endParaRPr lang="ru-RU" sz="1400" b="1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414338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Сравнение расходов на реализацию Территориальной программы ОМС МО  за 2017-18гг </a:t>
            </a:r>
            <a:r>
              <a:rPr lang="ru-RU" sz="900" b="1" dirty="0" smtClean="0"/>
              <a:t>(т.р.)</a:t>
            </a:r>
            <a:endParaRPr lang="ru-RU" sz="1600" b="1" dirty="0"/>
          </a:p>
        </p:txBody>
      </p:sp>
      <p:pic>
        <p:nvPicPr>
          <p:cNvPr id="17" name="Picture 4" descr="эмблема1 ТФОМС коп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85852" cy="120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ysClr val="window" lastClr="FFFFFF">
                <a:alpha val="60000"/>
              </a:sysClr>
            </a:glow>
            <a:reflection blurRad="6350" stA="50000" endA="300" endPos="55500" dist="50800" dir="5400000" sy="-100000" algn="bl" rotWithShape="0"/>
          </a:effectLst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42844" y="1857364"/>
          <a:ext cx="178595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785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</a:rPr>
                        <a:t>Рост доходов</a:t>
                      </a:r>
                      <a:endParaRPr lang="ru-RU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33CC"/>
                          </a:solidFill>
                        </a:rPr>
                        <a:t>в %</a:t>
                      </a:r>
                      <a:endParaRPr lang="ru-RU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</a:rPr>
                        <a:t>2016 </a:t>
                      </a:r>
                      <a:endParaRPr lang="ru-RU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</a:rPr>
                        <a:t>2,5%</a:t>
                      </a:r>
                      <a:endParaRPr lang="ru-RU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</a:rPr>
                        <a:t>2017</a:t>
                      </a:r>
                      <a:endParaRPr lang="ru-RU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</a:rPr>
                        <a:t>6,1%</a:t>
                      </a:r>
                      <a:endParaRPr lang="ru-RU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</a:rPr>
                        <a:t>2018</a:t>
                      </a:r>
                      <a:endParaRPr lang="ru-RU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33CC"/>
                          </a:solidFill>
                        </a:rPr>
                        <a:t>20,1%</a:t>
                      </a:r>
                      <a:endParaRPr lang="ru-RU" dirty="0">
                        <a:solidFill>
                          <a:srgbClr val="0033CC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786742" cy="71435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Новое в 2018 году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10287040" cy="6143644"/>
          </a:xfrm>
        </p:spPr>
        <p:txBody>
          <a:bodyPr numCol="2">
            <a:normAutofit/>
          </a:bodyPr>
          <a:lstStyle/>
          <a:p>
            <a:pPr lvl="0" algn="just">
              <a:buNone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1. Внедрение  нового способа оплаты медицинской помощи – подушевого финансирования для арктических и северных районов, </a:t>
            </a:r>
            <a:r>
              <a:rPr lang="ru-RU" sz="15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учетом оценки показателей результативности деятельности, 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следующих МО:</a:t>
            </a:r>
          </a:p>
          <a:p>
            <a:pPr lvl="0" algn="just">
              <a:buNone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Установление отдельных тарифов на «телемедицинские консультации» и «диагностику одного дня»;</a:t>
            </a:r>
          </a:p>
          <a:p>
            <a:pPr lvl="0" algn="just">
              <a:buNone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Определен порядок оказания стоматологической медицинской помощи в городе Якутске в рамках вновь созданного ГАУ РС(Я) «Якутского специализированного стоматологического центра»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согласно которому, запись пациентов на плановое лечение в МО, оказывающие стоматологическую помощь на территории г.Якутска, осуществляются централизованно;</a:t>
            </a:r>
          </a:p>
          <a:p>
            <a:pPr lvl="0" algn="just">
              <a:buNone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 Внедрение в систему ОМС новых групп ВМП;</a:t>
            </a:r>
          </a:p>
          <a:p>
            <a:pPr lvl="0" algn="just">
              <a:buNone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Полное включение гемодиализа  в систему ОМС без выделения дополнительных средств (расходы в 2018 году 805 млн. рублей);</a:t>
            </a:r>
          </a:p>
          <a:p>
            <a:pPr>
              <a:buNone/>
            </a:pP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7. Ввод Перинатального центра, доля средств ОМС в строительстве составила 62,4%</a:t>
            </a:r>
          </a:p>
          <a:p>
            <a:pPr algn="just">
              <a:buNone/>
            </a:pP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Стоимость центра составила 3,8 млрд. рублей, из них 2,4 млрд. — средства федерального фонда обязательного медицинского страхования, 1,4 млрд. рублей профинансировано правительством республики.</a:t>
            </a:r>
          </a:p>
          <a:p>
            <a:pPr algn="just">
              <a:buNone/>
            </a:pP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	Строительство перинатального центра в Якутске началось в 2014 году. 7-этажный объект общей площадью 30350 кв.м включает стационар на 130 коек, консультативно-диагностическое отделение на 150 посещений в смену, отделения реанимации и интенсивной терапии для женщин и новорожденных, отделение катамнеза для детей раннего возраста.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" dirty="0" smtClean="0">
                <a:latin typeface="Times New Roman" pitchFamily="18" charset="0"/>
                <a:cs typeface="Times New Roman" pitchFamily="18" charset="0"/>
              </a:rPr>
            </a:b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endPara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572100" y="785794"/>
            <a:ext cx="3571900" cy="30003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1. ГБУ РС(Я) «</a:t>
            </a:r>
            <a:r>
              <a:rPr lang="ru-RU" sz="1200" dirty="0" err="1" smtClean="0">
                <a:cs typeface="Arial" pitchFamily="34" charset="0"/>
              </a:rPr>
              <a:t>Аллаиховская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2. ГБУ РС(Я) «</a:t>
            </a:r>
            <a:r>
              <a:rPr lang="ru-RU" sz="1200" dirty="0" err="1" smtClean="0">
                <a:cs typeface="Arial" pitchFamily="34" charset="0"/>
              </a:rPr>
              <a:t>Анабарская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3. ГБУ РС(Я) «</a:t>
            </a:r>
            <a:r>
              <a:rPr lang="ru-RU" sz="1200" dirty="0" err="1" smtClean="0">
                <a:cs typeface="Arial" pitchFamily="34" charset="0"/>
              </a:rPr>
              <a:t>Абыйская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4. ГБУ РС(Я) «</a:t>
            </a:r>
            <a:r>
              <a:rPr lang="ru-RU" sz="1200" dirty="0" err="1" smtClean="0">
                <a:cs typeface="Arial" pitchFamily="34" charset="0"/>
              </a:rPr>
              <a:t>Булунская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5. ГБУ РС(Я) «</a:t>
            </a:r>
            <a:r>
              <a:rPr lang="ru-RU" sz="1200" dirty="0" err="1" smtClean="0">
                <a:cs typeface="Arial" pitchFamily="34" charset="0"/>
              </a:rPr>
              <a:t>Верхнеколымская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6. ГБУ РС(Я) «</a:t>
            </a:r>
            <a:r>
              <a:rPr lang="ru-RU" sz="1200" dirty="0" err="1" smtClean="0">
                <a:cs typeface="Arial" pitchFamily="34" charset="0"/>
              </a:rPr>
              <a:t>Верхоянская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7. ГБУ РС(Я) «</a:t>
            </a:r>
            <a:r>
              <a:rPr lang="ru-RU" sz="1200" dirty="0" err="1" smtClean="0">
                <a:cs typeface="Arial" pitchFamily="34" charset="0"/>
              </a:rPr>
              <a:t>Жиганская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8. ГБУ РС(Я) «</a:t>
            </a:r>
            <a:r>
              <a:rPr lang="ru-RU" sz="1200" dirty="0" err="1" smtClean="0">
                <a:cs typeface="Arial" pitchFamily="34" charset="0"/>
              </a:rPr>
              <a:t>Момская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9. ГБУ РС(Я) «</a:t>
            </a:r>
            <a:r>
              <a:rPr lang="ru-RU" sz="1200" dirty="0" err="1" smtClean="0">
                <a:cs typeface="Arial" pitchFamily="34" charset="0"/>
              </a:rPr>
              <a:t>Нижнеколымская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10. ГБУ РС(Я) «</a:t>
            </a:r>
            <a:r>
              <a:rPr lang="ru-RU" sz="1200" dirty="0" err="1" smtClean="0">
                <a:cs typeface="Arial" pitchFamily="34" charset="0"/>
              </a:rPr>
              <a:t>Оленекская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11. ГБУ РС(Я) «</a:t>
            </a:r>
            <a:r>
              <a:rPr lang="ru-RU" sz="1200" dirty="0" err="1" smtClean="0">
                <a:cs typeface="Arial" pitchFamily="34" charset="0"/>
              </a:rPr>
              <a:t>Среднеколымская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12. ГБУ РС(Я) «</a:t>
            </a:r>
            <a:r>
              <a:rPr lang="ru-RU" sz="1200" dirty="0" err="1" smtClean="0">
                <a:cs typeface="Arial" pitchFamily="34" charset="0"/>
              </a:rPr>
              <a:t>Усть-Янская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13. ГБУ РС(Я) «</a:t>
            </a:r>
            <a:r>
              <a:rPr lang="ru-RU" sz="1200" dirty="0" err="1" smtClean="0">
                <a:cs typeface="Arial" pitchFamily="34" charset="0"/>
              </a:rPr>
              <a:t>Эвено-Бытантайская</a:t>
            </a:r>
            <a:r>
              <a:rPr lang="ru-RU" sz="1200" dirty="0" smtClean="0">
                <a:cs typeface="Arial" pitchFamily="34" charset="0"/>
              </a:rPr>
              <a:t> ЦРБ»;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14. ГБУ РС(Я) «</a:t>
            </a:r>
            <a:r>
              <a:rPr lang="ru-RU" sz="1200" dirty="0" err="1" smtClean="0">
                <a:cs typeface="Arial" pitchFamily="34" charset="0"/>
              </a:rPr>
              <a:t>Томпонская</a:t>
            </a:r>
            <a:r>
              <a:rPr lang="ru-RU" sz="1200" dirty="0" smtClean="0">
                <a:cs typeface="Arial" pitchFamily="34" charset="0"/>
              </a:rPr>
              <a:t> ЦРБ»; </a:t>
            </a:r>
          </a:p>
          <a:p>
            <a:pPr>
              <a:buNone/>
            </a:pPr>
            <a:r>
              <a:rPr lang="ru-RU" sz="1200" dirty="0" smtClean="0">
                <a:cs typeface="Arial" pitchFamily="34" charset="0"/>
              </a:rPr>
              <a:t>15. ГБУ РС(Я) «</a:t>
            </a:r>
            <a:r>
              <a:rPr lang="ru-RU" sz="1200" dirty="0" err="1" smtClean="0">
                <a:cs typeface="Arial" pitchFamily="34" charset="0"/>
              </a:rPr>
              <a:t>Оймяконская</a:t>
            </a:r>
            <a:r>
              <a:rPr lang="ru-RU" sz="1200" dirty="0" smtClean="0">
                <a:cs typeface="Arial" pitchFamily="34" charset="0"/>
              </a:rPr>
              <a:t> ЦРБ»</a:t>
            </a: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5429224" y="4000504"/>
          <a:ext cx="3714776" cy="25774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1000132"/>
              </a:tblGrid>
              <a:tr h="5457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Наименование профиля ВМП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(средний тариф ВМП 192,1 тыс.руб.)</a:t>
                      </a:r>
                    </a:p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Тарифы ВМП на 2018г</a:t>
                      </a:r>
                      <a:endParaRPr lang="ru-RU" sz="12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0572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Комбустиология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823 823,57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714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Комбустиология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2 131 665,05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Нейрохирургия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395 077,89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381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Нейрохирургия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537 605,66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371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Сердечно-сосудистая хирургия (2 этап)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272 703,01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876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Сердечно-сосудистая хирургия (3 этап)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347 076,79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1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Сердечно-сосудистая хирургия (2 этап)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243 385,98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314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Сердечно-сосудистая хирургия (3 этап)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309 763,86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533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Сердечно-сосудистая хирургия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546 070,37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17527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Травматология и ортопедия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237 936,76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4643438" y="1571612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214810" y="4000504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685800"/>
            <a:ext cx="7543800" cy="38862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    </a:t>
            </a:r>
          </a:p>
          <a:p>
            <a:pPr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                </a:t>
            </a:r>
          </a:p>
          <a:p>
            <a:pPr>
              <a:buNone/>
            </a:pPr>
            <a:endParaRPr lang="ru-RU" sz="36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3600" dirty="0" smtClean="0">
                <a:solidFill>
                  <a:schemeClr val="tx1"/>
                </a:solidFill>
              </a:rPr>
              <a:t>               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Спасибо за внимание!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5" name="Picture 3" descr="G:\TRANS\OUTBOX\ОБЩИЕ\эмблема1 ТФОМ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196752"/>
            <a:ext cx="1275606" cy="127560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4005064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www.tfoms.ykt.ru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6488</TotalTime>
  <Words>492</Words>
  <Application>Microsoft Office PowerPoint</Application>
  <PresentationFormat>Экран (4:3)</PresentationFormat>
  <Paragraphs>100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NewsPrint</vt:lpstr>
      <vt:lpstr>Тема Office</vt:lpstr>
      <vt:lpstr>Вступительное  слово   Васильева Р.С. Заместитель директора по финансам и экономике ТФОМС РС(Я)</vt:lpstr>
      <vt:lpstr>Основные итоги 2017 года.</vt:lpstr>
      <vt:lpstr>Новое в 2018 году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законодательства в сфере ОМС, основные принципы  Тарифной политики в 2016 году.</dc:title>
  <dc:creator>Stungo</dc:creator>
  <cp:lastModifiedBy>Exellent</cp:lastModifiedBy>
  <cp:revision>545</cp:revision>
  <dcterms:created xsi:type="dcterms:W3CDTF">2016-01-14T02:36:38Z</dcterms:created>
  <dcterms:modified xsi:type="dcterms:W3CDTF">2018-03-14T10:54:30Z</dcterms:modified>
</cp:coreProperties>
</file>